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Shape 1"/>
          <p:cNvSpPr/>
          <p:nvPr/>
        </p:nvSpPr>
        <p:spPr>
          <a:xfrm>
            <a:off x="4114800" y="822960"/>
            <a:ext cx="914400" cy="91440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43400" y="1051560"/>
            <a:ext cx="457200" cy="45720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457200" y="20116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From Hierarchy</a:t>
            </a:r>
            <a:endParaRPr lang="en-US" sz="4400" dirty="0"/>
          </a:p>
        </p:txBody>
      </p:sp>
      <p:sp>
        <p:nvSpPr>
          <p:cNvPr id="6" name="Text 3"/>
          <p:cNvSpPr/>
          <p:nvPr/>
        </p:nvSpPr>
        <p:spPr>
          <a:xfrm>
            <a:off x="457200" y="26517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i="1" dirty="0">
                <a:solidFill>
                  <a:srgbClr val="818C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 Intelligence</a:t>
            </a:r>
            <a:endParaRPr lang="en-US" sz="4400" dirty="0"/>
          </a:p>
        </p:txBody>
      </p:sp>
      <p:sp>
        <p:nvSpPr>
          <p:cNvPr id="7" name="Text 4"/>
          <p:cNvSpPr/>
          <p:nvPr/>
        </p:nvSpPr>
        <p:spPr>
          <a:xfrm>
            <a:off x="457200" y="35204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how we work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the essay by Jack Dorsey &amp; Roelof Botha  ·  March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Starting tomorrow.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463040"/>
            <a:ext cx="2377440" cy="25603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731520" y="1463040"/>
            <a:ext cx="237744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1645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800" dirty="0"/>
          </a:p>
        </p:txBody>
      </p:sp>
      <p:sp>
        <p:nvSpPr>
          <p:cNvPr id="6" name="Shape 4"/>
          <p:cNvSpPr/>
          <p:nvPr/>
        </p:nvSpPr>
        <p:spPr>
          <a:xfrm>
            <a:off x="1554480" y="2194560"/>
            <a:ext cx="731520" cy="73152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7360" y="2377440"/>
            <a:ext cx="365760" cy="36576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063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914400" y="3429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everyone AI tools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superpowers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474720" y="1463040"/>
            <a:ext cx="2377440" cy="25603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474720" y="1463040"/>
            <a:ext cx="237744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2" name="Text 9"/>
          <p:cNvSpPr/>
          <p:nvPr/>
        </p:nvSpPr>
        <p:spPr>
          <a:xfrm>
            <a:off x="3474720" y="1645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6366F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800" dirty="0"/>
          </a:p>
        </p:txBody>
      </p:sp>
      <p:sp>
        <p:nvSpPr>
          <p:cNvPr id="13" name="Shape 10"/>
          <p:cNvSpPr/>
          <p:nvPr/>
        </p:nvSpPr>
        <p:spPr>
          <a:xfrm>
            <a:off x="4297680" y="2194560"/>
            <a:ext cx="731520" cy="73152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0560" y="2377440"/>
            <a:ext cx="365760" cy="365760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474720" y="3063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Synchronize</a:t>
            </a:r>
            <a:endParaRPr lang="en-US" sz="1500" dirty="0"/>
          </a:p>
        </p:txBody>
      </p:sp>
      <p:sp>
        <p:nvSpPr>
          <p:cNvPr id="16" name="Text 12"/>
          <p:cNvSpPr/>
          <p:nvPr/>
        </p:nvSpPr>
        <p:spPr>
          <a:xfrm>
            <a:off x="3657600" y="3429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intelligence through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Slack, Meet, all-hands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217920" y="1463040"/>
            <a:ext cx="2377440" cy="25603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6217920" y="1463040"/>
            <a:ext cx="237744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9" name="Text 15"/>
          <p:cNvSpPr/>
          <p:nvPr/>
        </p:nvSpPr>
        <p:spPr>
          <a:xfrm>
            <a:off x="6217920" y="16459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800" dirty="0"/>
          </a:p>
        </p:txBody>
      </p:sp>
      <p:sp>
        <p:nvSpPr>
          <p:cNvPr id="20" name="Shape 16"/>
          <p:cNvSpPr/>
          <p:nvPr/>
        </p:nvSpPr>
        <p:spPr>
          <a:xfrm>
            <a:off x="7040880" y="2194560"/>
            <a:ext cx="731520" cy="731520"/>
          </a:xfrm>
          <a:prstGeom prst="ellipse">
            <a:avLst/>
          </a:prstGeom>
          <a:solidFill>
            <a:srgbClr val="10B98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1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3760" y="2377440"/>
            <a:ext cx="365760" cy="365760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6217920" y="306324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Everything</a:t>
            </a:r>
            <a:endParaRPr lang="en-US" sz="1500" dirty="0"/>
          </a:p>
        </p:txBody>
      </p:sp>
      <p:sp>
        <p:nvSpPr>
          <p:cNvPr id="23" name="Text 18"/>
          <p:cNvSpPr/>
          <p:nvPr/>
        </p:nvSpPr>
        <p:spPr>
          <a:xfrm>
            <a:off x="6400800" y="3429000"/>
            <a:ext cx="20116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get live insight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the entire org</a:t>
            </a:r>
            <a:endParaRPr lang="en-US" sz="1100" dirty="0"/>
          </a:p>
        </p:txBody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46120" y="2560320"/>
            <a:ext cx="274320" cy="274320"/>
          </a:xfrm>
          <a:prstGeom prst="rect">
            <a:avLst/>
          </a:prstGeom>
        </p:spPr>
      </p:pic>
      <p:pic>
        <p:nvPicPr>
          <p:cNvPr id="25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9320" y="2560320"/>
            <a:ext cx="274320" cy="274320"/>
          </a:xfrm>
          <a:prstGeom prst="rect">
            <a:avLst/>
          </a:prstGeom>
        </p:spPr>
      </p:pic>
      <p:sp>
        <p:nvSpPr>
          <p:cNvPr id="26" name="Shape 19"/>
          <p:cNvSpPr/>
          <p:nvPr/>
        </p:nvSpPr>
        <p:spPr>
          <a:xfrm>
            <a:off x="2286000" y="4343400"/>
            <a:ext cx="45720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7" name="Text 20"/>
          <p:cNvSpPr/>
          <p:nvPr/>
        </p:nvSpPr>
        <p:spPr>
          <a:xfrm>
            <a:off x="457200" y="448056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818C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Speed is the best predictor of success.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103120" y="1645920"/>
            <a:ext cx="914400" cy="502920"/>
          </a:xfrm>
          <a:prstGeom prst="rect">
            <a:avLst/>
          </a:prstGeom>
          <a:solidFill>
            <a:srgbClr val="6366F1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" name="Text 1"/>
          <p:cNvSpPr/>
          <p:nvPr/>
        </p:nvSpPr>
        <p:spPr>
          <a:xfrm>
            <a:off x="2103120" y="1645920"/>
            <a:ext cx="9144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1645920" y="2286000"/>
            <a:ext cx="1828800" cy="502920"/>
          </a:xfrm>
          <a:prstGeom prst="rect">
            <a:avLst/>
          </a:prstGeom>
          <a:solidFill>
            <a:srgbClr val="818CF8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1645920" y="2286000"/>
            <a:ext cx="1828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1005840" y="2926080"/>
            <a:ext cx="3108960" cy="502920"/>
          </a:xfrm>
          <a:prstGeom prst="rect">
            <a:avLst/>
          </a:prstGeom>
          <a:solidFill>
            <a:srgbClr val="64748B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1005840" y="2926080"/>
            <a:ext cx="3108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560320" y="2148840"/>
            <a:ext cx="0" cy="137160"/>
          </a:xfrm>
          <a:prstGeom prst="line">
            <a:avLst/>
          </a:prstGeom>
          <a:noFill/>
          <a:ln w="12700">
            <a:solidFill>
              <a:srgbClr val="2D3548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2560320" y="2788920"/>
            <a:ext cx="0" cy="137160"/>
          </a:xfrm>
          <a:prstGeom prst="line">
            <a:avLst/>
          </a:prstGeom>
          <a:noFill/>
          <a:ln w="12700">
            <a:solidFill>
              <a:srgbClr val="2D354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3566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Roman Army · 27 BC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731520" y="393192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Prussia 1806  → Railroads 1850  → Taylor 1910  → Matrix 1959  → Today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5029200" y="1097280"/>
            <a:ext cx="3657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dirty="0">
                <a:solidFill>
                  <a:srgbClr val="F59E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2,000</a:t>
            </a:r>
            <a:endParaRPr lang="en-US" sz="5400" dirty="0"/>
          </a:p>
        </p:txBody>
      </p:sp>
      <p:sp>
        <p:nvSpPr>
          <p:cNvPr id="13" name="Text 11"/>
          <p:cNvSpPr/>
          <p:nvPr/>
        </p:nvSpPr>
        <p:spPr>
          <a:xfrm>
            <a:off x="5029200" y="18288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YEARS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5029200" y="23774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organization has been built on</a:t>
            </a:r>
            <a:endParaRPr lang="en-US" sz="16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6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assumption: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29200" y="310896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0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leader can effectively manage</a:t>
            </a:r>
            <a:endParaRPr lang="en-US" sz="2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0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3–8 people.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5029200" y="3931920"/>
            <a:ext cx="3657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 of control. Layers of command.</a:t>
            </a:r>
            <a:endParaRPr lang="en-US" sz="12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routed through humans.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Tradeoff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2286000" y="1371600"/>
            <a:ext cx="4572000" cy="54864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2286000" y="1371600"/>
            <a:ext cx="73152" cy="5486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Text 3"/>
          <p:cNvSpPr/>
          <p:nvPr/>
        </p:nvSpPr>
        <p:spPr>
          <a:xfrm>
            <a:off x="2560320" y="13716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486400" y="1485900"/>
            <a:ext cx="320040" cy="32004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64124" y="1563624"/>
            <a:ext cx="164592" cy="164592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5943600" y="137160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2286000" y="2057400"/>
            <a:ext cx="4572000" cy="54864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2286000" y="2057400"/>
            <a:ext cx="73152" cy="54864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11" name="Text 8"/>
          <p:cNvSpPr/>
          <p:nvPr/>
        </p:nvSpPr>
        <p:spPr>
          <a:xfrm>
            <a:off x="2560320" y="20574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</a:t>
            </a:r>
            <a:endParaRPr lang="en-US" sz="1400" dirty="0"/>
          </a:p>
        </p:txBody>
      </p:sp>
      <p:sp>
        <p:nvSpPr>
          <p:cNvPr id="12" name="Shape 9"/>
          <p:cNvSpPr/>
          <p:nvPr/>
        </p:nvSpPr>
        <p:spPr>
          <a:xfrm>
            <a:off x="5486400" y="2171700"/>
            <a:ext cx="320040" cy="320040"/>
          </a:xfrm>
          <a:prstGeom prst="ellipse">
            <a:avLst/>
          </a:prstGeom>
          <a:solidFill>
            <a:srgbClr val="818CF8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4124" y="2249424"/>
            <a:ext cx="164592" cy="16459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943600" y="205740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day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2286000" y="2743200"/>
            <a:ext cx="4572000" cy="54864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2286000" y="2743200"/>
            <a:ext cx="73152" cy="54864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7" name="Text 13"/>
          <p:cNvSpPr/>
          <p:nvPr/>
        </p:nvSpPr>
        <p:spPr>
          <a:xfrm>
            <a:off x="2560320" y="27432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Director</a:t>
            </a:r>
            <a:endParaRPr lang="en-US" sz="1400" dirty="0"/>
          </a:p>
        </p:txBody>
      </p:sp>
      <p:sp>
        <p:nvSpPr>
          <p:cNvPr id="18" name="Shape 14"/>
          <p:cNvSpPr/>
          <p:nvPr/>
        </p:nvSpPr>
        <p:spPr>
          <a:xfrm>
            <a:off x="5486400" y="2857500"/>
            <a:ext cx="320040" cy="32004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64124" y="2935224"/>
            <a:ext cx="164592" cy="164592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943600" y="274320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 days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2286000" y="3429000"/>
            <a:ext cx="4572000" cy="54864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Shape 17"/>
          <p:cNvSpPr/>
          <p:nvPr/>
        </p:nvSpPr>
        <p:spPr>
          <a:xfrm>
            <a:off x="2286000" y="3429000"/>
            <a:ext cx="73152" cy="548640"/>
          </a:xfrm>
          <a:prstGeom prst="rect">
            <a:avLst/>
          </a:prstGeom>
          <a:solidFill>
            <a:srgbClr val="FBBF24"/>
          </a:solidFill>
          <a:ln/>
        </p:spPr>
      </p:sp>
      <p:sp>
        <p:nvSpPr>
          <p:cNvPr id="23" name="Text 18"/>
          <p:cNvSpPr/>
          <p:nvPr/>
        </p:nvSpPr>
        <p:spPr>
          <a:xfrm>
            <a:off x="2560320" y="34290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</a:t>
            </a:r>
            <a:endParaRPr lang="en-US" sz="1400" dirty="0"/>
          </a:p>
        </p:txBody>
      </p:sp>
      <p:sp>
        <p:nvSpPr>
          <p:cNvPr id="24" name="Shape 19"/>
          <p:cNvSpPr/>
          <p:nvPr/>
        </p:nvSpPr>
        <p:spPr>
          <a:xfrm>
            <a:off x="5486400" y="3543300"/>
            <a:ext cx="320040" cy="320040"/>
          </a:xfrm>
          <a:prstGeom prst="ellipse">
            <a:avLst/>
          </a:prstGeom>
          <a:solidFill>
            <a:srgbClr val="FBBF24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64124" y="3621024"/>
            <a:ext cx="164592" cy="164592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5943600" y="342900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BBF2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+1 week</a:t>
            </a:r>
            <a:endParaRPr lang="en-US" sz="1100" dirty="0"/>
          </a:p>
        </p:txBody>
      </p:sp>
      <p:sp>
        <p:nvSpPr>
          <p:cNvPr id="27" name="Shape 21"/>
          <p:cNvSpPr/>
          <p:nvPr/>
        </p:nvSpPr>
        <p:spPr>
          <a:xfrm>
            <a:off x="2286000" y="4114800"/>
            <a:ext cx="4572000" cy="54864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28" name="Shape 22"/>
          <p:cNvSpPr/>
          <p:nvPr/>
        </p:nvSpPr>
        <p:spPr>
          <a:xfrm>
            <a:off x="2286000" y="4114800"/>
            <a:ext cx="73152" cy="54864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9" name="Text 23"/>
          <p:cNvSpPr/>
          <p:nvPr/>
        </p:nvSpPr>
        <p:spPr>
          <a:xfrm>
            <a:off x="2560320" y="411480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Worker</a:t>
            </a:r>
            <a:endParaRPr lang="en-US" sz="1400" dirty="0"/>
          </a:p>
        </p:txBody>
      </p:sp>
      <p:sp>
        <p:nvSpPr>
          <p:cNvPr id="30" name="Shape 24"/>
          <p:cNvSpPr/>
          <p:nvPr/>
        </p:nvSpPr>
        <p:spPr>
          <a:xfrm>
            <a:off x="5486400" y="4229100"/>
            <a:ext cx="320040" cy="320040"/>
          </a:xfrm>
          <a:prstGeom prst="ellipse">
            <a:avLst/>
          </a:prstGeom>
          <a:solidFill>
            <a:srgbClr val="EF4444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64124" y="4306824"/>
            <a:ext cx="164592" cy="164592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5943600" y="4114800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 weeks</a:t>
            </a:r>
            <a:endParaRPr lang="en-US" sz="1100" dirty="0"/>
          </a:p>
        </p:txBody>
      </p:sp>
      <p:sp>
        <p:nvSpPr>
          <p:cNvPr id="33" name="Text 26"/>
          <p:cNvSpPr/>
          <p:nvPr/>
        </p:nvSpPr>
        <p:spPr>
          <a:xfrm>
            <a:off x="914400" y="4114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"More layers mean slower information flow."</a:t>
            </a:r>
            <a:endParaRPr lang="en-US" sz="1600" dirty="0"/>
          </a:p>
        </p:txBody>
      </p:sp>
      <p:sp>
        <p:nvSpPr>
          <p:cNvPr id="34" name="Text 27"/>
          <p:cNvSpPr/>
          <p:nvPr/>
        </p:nvSpPr>
        <p:spPr>
          <a:xfrm>
            <a:off x="914400" y="452628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thousand years of organizational innovation has been an attempt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work around this tradeoff without breaking it.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tried.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100584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i="1" dirty="0">
                <a:solidFill>
                  <a:srgbClr val="EF444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Everyone reverted.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731520" y="2103120"/>
            <a:ext cx="2377440" cy="201168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2103120"/>
            <a:ext cx="237744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Shape 4"/>
          <p:cNvSpPr/>
          <p:nvPr/>
        </p:nvSpPr>
        <p:spPr>
          <a:xfrm>
            <a:off x="1600200" y="2377440"/>
            <a:ext cx="640080" cy="6400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60220" y="2537460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31520" y="31089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Spotify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914400" y="34290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Cross-functional squads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1188720" y="3730752"/>
            <a:ext cx="1463040" cy="0"/>
          </a:xfrm>
          <a:prstGeom prst="line">
            <a:avLst/>
          </a:prstGeom>
          <a:noFill/>
          <a:ln w="12700">
            <a:solidFill>
              <a:srgbClr val="2D3548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914400" y="37673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Reverted to conventional management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3474720" y="2103120"/>
            <a:ext cx="2377440" cy="201168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3474720" y="2103120"/>
            <a:ext cx="237744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4" name="Shape 11"/>
          <p:cNvSpPr/>
          <p:nvPr/>
        </p:nvSpPr>
        <p:spPr>
          <a:xfrm>
            <a:off x="4343400" y="2377440"/>
            <a:ext cx="640080" cy="64008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3420" y="2537460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3474720" y="31089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Zappos</a:t>
            </a:r>
            <a:endParaRPr lang="en-US" sz="1600" dirty="0"/>
          </a:p>
        </p:txBody>
      </p:sp>
      <p:sp>
        <p:nvSpPr>
          <p:cNvPr id="17" name="Text 13"/>
          <p:cNvSpPr/>
          <p:nvPr/>
        </p:nvSpPr>
        <p:spPr>
          <a:xfrm>
            <a:off x="3657600" y="34290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Holacracy — no managers</a:t>
            </a:r>
            <a:endParaRPr lang="en-US" sz="1100" dirty="0"/>
          </a:p>
        </p:txBody>
      </p:sp>
      <p:sp>
        <p:nvSpPr>
          <p:cNvPr id="18" name="Shape 14"/>
          <p:cNvSpPr/>
          <p:nvPr/>
        </p:nvSpPr>
        <p:spPr>
          <a:xfrm>
            <a:off x="3931920" y="3730752"/>
            <a:ext cx="1463040" cy="0"/>
          </a:xfrm>
          <a:prstGeom prst="line">
            <a:avLst/>
          </a:prstGeom>
          <a:noFill/>
          <a:ln w="12700">
            <a:solidFill>
              <a:srgbClr val="2D3548"/>
            </a:solidFill>
            <a:prstDash val="solid"/>
          </a:ln>
        </p:spPr>
      </p:sp>
      <p:sp>
        <p:nvSpPr>
          <p:cNvPr id="19" name="Text 15"/>
          <p:cNvSpPr/>
          <p:nvPr/>
        </p:nvSpPr>
        <p:spPr>
          <a:xfrm>
            <a:off x="3657600" y="37673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 attrition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6217920" y="2103120"/>
            <a:ext cx="2377440" cy="201168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6217920" y="2103120"/>
            <a:ext cx="237744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2" name="Shape 18"/>
          <p:cNvSpPr/>
          <p:nvPr/>
        </p:nvSpPr>
        <p:spPr>
          <a:xfrm>
            <a:off x="7086600" y="2377440"/>
            <a:ext cx="640080" cy="640080"/>
          </a:xfrm>
          <a:prstGeom prst="ellipse">
            <a:avLst/>
          </a:prstGeom>
          <a:solidFill>
            <a:srgbClr val="10B98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6620" y="2537460"/>
            <a:ext cx="320040" cy="32004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6217920" y="310896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Valve</a:t>
            </a:r>
            <a:endParaRPr lang="en-US" sz="1600" dirty="0"/>
          </a:p>
        </p:txBody>
      </p:sp>
      <p:sp>
        <p:nvSpPr>
          <p:cNvPr id="25" name="Text 20"/>
          <p:cNvSpPr/>
          <p:nvPr/>
        </p:nvSpPr>
        <p:spPr>
          <a:xfrm>
            <a:off x="6400800" y="342900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Flat structure</a:t>
            </a:r>
            <a:endParaRPr lang="en-US" sz="1100" dirty="0"/>
          </a:p>
        </p:txBody>
      </p:sp>
      <p:sp>
        <p:nvSpPr>
          <p:cNvPr id="26" name="Shape 21"/>
          <p:cNvSpPr/>
          <p:nvPr/>
        </p:nvSpPr>
        <p:spPr>
          <a:xfrm>
            <a:off x="6675120" y="3730752"/>
            <a:ext cx="1463040" cy="0"/>
          </a:xfrm>
          <a:prstGeom prst="line">
            <a:avLst/>
          </a:prstGeom>
          <a:noFill/>
          <a:ln w="12700">
            <a:solidFill>
              <a:srgbClr val="2D3548"/>
            </a:solidFill>
            <a:prstDash val="solid"/>
          </a:ln>
        </p:spPr>
      </p:sp>
      <p:sp>
        <p:nvSpPr>
          <p:cNvPr id="27" name="Text 22"/>
          <p:cNvSpPr/>
          <p:nvPr/>
        </p:nvSpPr>
        <p:spPr>
          <a:xfrm>
            <a:off x="6400800" y="3767328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Couldn't scale beyond ~300</a:t>
            </a:r>
            <a:endParaRPr lang="en-US" sz="1000" dirty="0"/>
          </a:p>
        </p:txBody>
      </p:sp>
      <p:sp>
        <p:nvSpPr>
          <p:cNvPr id="28" name="Text 23"/>
          <p:cNvSpPr/>
          <p:nvPr/>
        </p:nvSpPr>
        <p:spPr>
          <a:xfrm>
            <a:off x="914400" y="43891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94A3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technology was powerful enough to replace hierarchy.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886200" y="640080"/>
            <a:ext cx="1371600" cy="137160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9100" y="982980"/>
            <a:ext cx="685800" cy="6858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2860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"For the first time, a system can maintain</a:t>
            </a:r>
            <a:endParaRPr lang="en-US" sz="26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continuously updated model of an</a:t>
            </a:r>
            <a:endParaRPr lang="en-US" sz="26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600" i="1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entire business."</a:t>
            </a:r>
            <a:endParaRPr lang="en-US" sz="2600" dirty="0"/>
          </a:p>
        </p:txBody>
      </p:sp>
      <p:sp>
        <p:nvSpPr>
          <p:cNvPr id="5" name="Text 2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spc="2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Dorsey &amp; Botha, March 2026</a:t>
            </a:r>
            <a:endParaRPr lang="en-US" sz="1200" dirty="0"/>
          </a:p>
        </p:txBody>
      </p:sp>
      <p:sp>
        <p:nvSpPr>
          <p:cNvPr id="6" name="Shape 3"/>
          <p:cNvSpPr/>
          <p:nvPr/>
        </p:nvSpPr>
        <p:spPr>
          <a:xfrm>
            <a:off x="2286000" y="4206240"/>
            <a:ext cx="45720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4343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818CF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is that technology.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200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6400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Give them superpowers.</a:t>
            </a:r>
            <a:endParaRPr lang="en-US" sz="36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914400" y="1874520"/>
            <a:ext cx="548640" cy="54864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51560" y="2011680"/>
            <a:ext cx="274320" cy="27432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645920" y="182880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Agents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1645920" y="21488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Browse, code, execute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3337560" y="155448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611880" y="1874520"/>
            <a:ext cx="548640" cy="548640"/>
          </a:xfrm>
          <a:prstGeom prst="ellipse">
            <a:avLst/>
          </a:prstGeom>
          <a:solidFill>
            <a:srgbClr val="FBBF24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011680"/>
            <a:ext cx="274320" cy="274320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4343400" y="182880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 Analysis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4343400" y="21488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Confidential, local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035040" y="155448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309360" y="1874520"/>
            <a:ext cx="548640" cy="54864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6520" y="2011680"/>
            <a:ext cx="274320" cy="2743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7040880" y="182880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 Research</a:t>
            </a:r>
            <a:endParaRPr lang="en-US" sz="1300" dirty="0"/>
          </a:p>
        </p:txBody>
      </p:sp>
      <p:sp>
        <p:nvSpPr>
          <p:cNvPr id="19" name="Text 14"/>
          <p:cNvSpPr/>
          <p:nvPr/>
        </p:nvSpPr>
        <p:spPr>
          <a:xfrm>
            <a:off x="7040880" y="21488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 citations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640080" y="320040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6"/>
          <p:cNvSpPr/>
          <p:nvPr/>
        </p:nvSpPr>
        <p:spPr>
          <a:xfrm>
            <a:off x="914400" y="3520440"/>
            <a:ext cx="548640" cy="548640"/>
          </a:xfrm>
          <a:prstGeom prst="ellipse">
            <a:avLst/>
          </a:prstGeom>
          <a:solidFill>
            <a:srgbClr val="FBBF24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2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1560" y="3657600"/>
            <a:ext cx="274320" cy="274320"/>
          </a:xfrm>
          <a:prstGeom prst="rect">
            <a:avLst/>
          </a:prstGeom>
        </p:spPr>
      </p:pic>
      <p:sp>
        <p:nvSpPr>
          <p:cNvPr id="23" name="Text 17"/>
          <p:cNvSpPr/>
          <p:nvPr/>
        </p:nvSpPr>
        <p:spPr>
          <a:xfrm>
            <a:off x="1645920" y="34747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Communication</a:t>
            </a:r>
            <a:endParaRPr lang="en-US" sz="1300" dirty="0"/>
          </a:p>
        </p:txBody>
      </p:sp>
      <p:sp>
        <p:nvSpPr>
          <p:cNvPr id="24" name="Text 18"/>
          <p:cNvSpPr/>
          <p:nvPr/>
        </p:nvSpPr>
        <p:spPr>
          <a:xfrm>
            <a:off x="1645920" y="37947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Draft, translate, summarize</a:t>
            </a:r>
            <a:endParaRPr lang="en-US" sz="1000" dirty="0"/>
          </a:p>
        </p:txBody>
      </p:sp>
      <p:sp>
        <p:nvSpPr>
          <p:cNvPr id="25" name="Shape 19"/>
          <p:cNvSpPr/>
          <p:nvPr/>
        </p:nvSpPr>
        <p:spPr>
          <a:xfrm>
            <a:off x="3337560" y="320040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0"/>
          <p:cNvSpPr/>
          <p:nvPr/>
        </p:nvSpPr>
        <p:spPr>
          <a:xfrm>
            <a:off x="3611880" y="3520440"/>
            <a:ext cx="548640" cy="548640"/>
          </a:xfrm>
          <a:prstGeom prst="ellipse">
            <a:avLst/>
          </a:prstGeom>
          <a:solidFill>
            <a:srgbClr val="F59E0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7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9040" y="3657600"/>
            <a:ext cx="274320" cy="274320"/>
          </a:xfrm>
          <a:prstGeom prst="rect">
            <a:avLst/>
          </a:prstGeom>
        </p:spPr>
      </p:pic>
      <p:sp>
        <p:nvSpPr>
          <p:cNvPr id="28" name="Text 21"/>
          <p:cNvSpPr/>
          <p:nvPr/>
        </p:nvSpPr>
        <p:spPr>
          <a:xfrm>
            <a:off x="4343400" y="34747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Execution</a:t>
            </a:r>
            <a:endParaRPr lang="en-US" sz="1300" dirty="0"/>
          </a:p>
        </p:txBody>
      </p:sp>
      <p:sp>
        <p:nvSpPr>
          <p:cNvPr id="29" name="Text 22"/>
          <p:cNvSpPr/>
          <p:nvPr/>
        </p:nvSpPr>
        <p:spPr>
          <a:xfrm>
            <a:off x="4343400" y="37947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tools, analyze data</a:t>
            </a:r>
            <a:endParaRPr lang="en-US" sz="1000" dirty="0"/>
          </a:p>
        </p:txBody>
      </p:sp>
      <p:sp>
        <p:nvSpPr>
          <p:cNvPr id="30" name="Shape 23"/>
          <p:cNvSpPr/>
          <p:nvPr/>
        </p:nvSpPr>
        <p:spPr>
          <a:xfrm>
            <a:off x="6035040" y="3200400"/>
            <a:ext cx="2468880" cy="137160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0000"/>
              </a:srgbClr>
            </a:outerShdw>
          </a:effectLst>
        </p:spPr>
      </p:sp>
      <p:sp>
        <p:nvSpPr>
          <p:cNvPr id="31" name="Shape 24"/>
          <p:cNvSpPr/>
          <p:nvPr/>
        </p:nvSpPr>
        <p:spPr>
          <a:xfrm>
            <a:off x="6309360" y="3520440"/>
            <a:ext cx="548640" cy="548640"/>
          </a:xfrm>
          <a:prstGeom prst="ellipse">
            <a:avLst/>
          </a:prstGeom>
          <a:solidFill>
            <a:srgbClr val="FBBF24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32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6520" y="3657600"/>
            <a:ext cx="274320" cy="274320"/>
          </a:xfrm>
          <a:prstGeom prst="rect">
            <a:avLst/>
          </a:prstGeom>
        </p:spPr>
      </p:pic>
      <p:sp>
        <p:nvSpPr>
          <p:cNvPr id="33" name="Text 25"/>
          <p:cNvSpPr/>
          <p:nvPr/>
        </p:nvSpPr>
        <p:spPr>
          <a:xfrm>
            <a:off x="7040880" y="3474720"/>
            <a:ext cx="12801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Instant Answers</a:t>
            </a:r>
            <a:endParaRPr lang="en-US" sz="1300" dirty="0"/>
          </a:p>
        </p:txBody>
      </p:sp>
      <p:sp>
        <p:nvSpPr>
          <p:cNvPr id="34" name="Text 26"/>
          <p:cNvSpPr/>
          <p:nvPr/>
        </p:nvSpPr>
        <p:spPr>
          <a:xfrm>
            <a:off x="7040880" y="379476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waiting, no queue</a:t>
            </a:r>
            <a:endParaRPr lang="en-US" sz="1000" dirty="0"/>
          </a:p>
        </p:txBody>
      </p:sp>
      <p:sp>
        <p:nvSpPr>
          <p:cNvPr id="35" name="Text 27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FBBF24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 person becomes 10× more capable.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600" kern="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5943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Everything flows into intelligence.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85800" y="1554480"/>
            <a:ext cx="1737360" cy="11887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85800" y="1554480"/>
            <a:ext cx="173736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Shape 5"/>
          <p:cNvSpPr/>
          <p:nvPr/>
        </p:nvSpPr>
        <p:spPr>
          <a:xfrm>
            <a:off x="1303020" y="1737360"/>
            <a:ext cx="502920" cy="50292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26464" y="186080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85800" y="228600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Slack Updates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685800" y="246888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Achievements shared</a:t>
            </a:r>
            <a:endParaRPr lang="en-US" sz="900" dirty="0"/>
          </a:p>
        </p:txBody>
      </p:sp>
      <p:sp>
        <p:nvSpPr>
          <p:cNvPr id="11" name="Shape 8"/>
          <p:cNvSpPr/>
          <p:nvPr/>
        </p:nvSpPr>
        <p:spPr>
          <a:xfrm>
            <a:off x="2697480" y="1554480"/>
            <a:ext cx="1737360" cy="11887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Shape 9"/>
          <p:cNvSpPr/>
          <p:nvPr/>
        </p:nvSpPr>
        <p:spPr>
          <a:xfrm>
            <a:off x="2697480" y="1554480"/>
            <a:ext cx="1737360" cy="4572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13" name="Shape 10"/>
          <p:cNvSpPr/>
          <p:nvPr/>
        </p:nvSpPr>
        <p:spPr>
          <a:xfrm>
            <a:off x="3314700" y="1737360"/>
            <a:ext cx="502920" cy="502920"/>
          </a:xfrm>
          <a:prstGeom prst="ellipse">
            <a:avLst/>
          </a:prstGeom>
          <a:solidFill>
            <a:srgbClr val="818CF8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4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8144" y="1860804"/>
            <a:ext cx="256032" cy="256032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2697480" y="228600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Meet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2697480" y="246888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 transcribed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709160" y="1554480"/>
            <a:ext cx="1737360" cy="11887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4"/>
          <p:cNvSpPr/>
          <p:nvPr/>
        </p:nvSpPr>
        <p:spPr>
          <a:xfrm>
            <a:off x="4709160" y="1554480"/>
            <a:ext cx="173736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9" name="Shape 15"/>
          <p:cNvSpPr/>
          <p:nvPr/>
        </p:nvSpPr>
        <p:spPr>
          <a:xfrm>
            <a:off x="5326380" y="1737360"/>
            <a:ext cx="502920" cy="50292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0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9824" y="1860804"/>
            <a:ext cx="256032" cy="256032"/>
          </a:xfrm>
          <a:prstGeom prst="rect">
            <a:avLst/>
          </a:prstGeom>
        </p:spPr>
      </p:pic>
      <p:sp>
        <p:nvSpPr>
          <p:cNvPr id="21" name="Text 16"/>
          <p:cNvSpPr/>
          <p:nvPr/>
        </p:nvSpPr>
        <p:spPr>
          <a:xfrm>
            <a:off x="4709160" y="228600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All-Hands</a:t>
            </a:r>
            <a:endParaRPr lang="en-US" sz="1100" dirty="0"/>
          </a:p>
        </p:txBody>
      </p:sp>
      <p:sp>
        <p:nvSpPr>
          <p:cNvPr id="22" name="Text 17"/>
          <p:cNvSpPr/>
          <p:nvPr/>
        </p:nvSpPr>
        <p:spPr>
          <a:xfrm>
            <a:off x="4709160" y="246888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org context</a:t>
            </a:r>
            <a:endParaRPr lang="en-US" sz="900" dirty="0"/>
          </a:p>
        </p:txBody>
      </p:sp>
      <p:sp>
        <p:nvSpPr>
          <p:cNvPr id="23" name="Shape 18"/>
          <p:cNvSpPr/>
          <p:nvPr/>
        </p:nvSpPr>
        <p:spPr>
          <a:xfrm>
            <a:off x="6720840" y="1554480"/>
            <a:ext cx="1737360" cy="11887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76200" dist="25400" dir="8100000">
              <a:srgbClr val="000000">
                <a:alpha val="20000"/>
              </a:srgbClr>
            </a:outerShdw>
          </a:effectLst>
        </p:spPr>
      </p:sp>
      <p:sp>
        <p:nvSpPr>
          <p:cNvPr id="24" name="Shape 19"/>
          <p:cNvSpPr/>
          <p:nvPr/>
        </p:nvSpPr>
        <p:spPr>
          <a:xfrm>
            <a:off x="6720840" y="1554480"/>
            <a:ext cx="1737360" cy="4572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25" name="Shape 20"/>
          <p:cNvSpPr/>
          <p:nvPr/>
        </p:nvSpPr>
        <p:spPr>
          <a:xfrm>
            <a:off x="7338060" y="1737360"/>
            <a:ext cx="502920" cy="502920"/>
          </a:xfrm>
          <a:prstGeom prst="ellipse">
            <a:avLst/>
          </a:prstGeom>
          <a:solidFill>
            <a:srgbClr val="818CF8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26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1504" y="1860804"/>
            <a:ext cx="256032" cy="256032"/>
          </a:xfrm>
          <a:prstGeom prst="rect">
            <a:avLst/>
          </a:prstGeom>
        </p:spPr>
      </p:pic>
      <p:sp>
        <p:nvSpPr>
          <p:cNvPr id="27" name="Text 21"/>
          <p:cNvSpPr/>
          <p:nvPr/>
        </p:nvSpPr>
        <p:spPr>
          <a:xfrm>
            <a:off x="6720840" y="2286000"/>
            <a:ext cx="1737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Review</a:t>
            </a:r>
            <a:endParaRPr lang="en-US" sz="1100" dirty="0"/>
          </a:p>
        </p:txBody>
      </p:sp>
      <p:sp>
        <p:nvSpPr>
          <p:cNvPr id="28" name="Text 22"/>
          <p:cNvSpPr/>
          <p:nvPr/>
        </p:nvSpPr>
        <p:spPr>
          <a:xfrm>
            <a:off x="6720840" y="2468880"/>
            <a:ext cx="173736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Accomplishments logged</a:t>
            </a:r>
            <a:endParaRPr lang="en-US" sz="900" dirty="0"/>
          </a:p>
        </p:txBody>
      </p:sp>
      <p:sp>
        <p:nvSpPr>
          <p:cNvPr id="29" name="Shape 23"/>
          <p:cNvSpPr/>
          <p:nvPr/>
        </p:nvSpPr>
        <p:spPr>
          <a:xfrm>
            <a:off x="1554480" y="2788920"/>
            <a:ext cx="0" cy="228600"/>
          </a:xfrm>
          <a:prstGeom prst="line">
            <a:avLst/>
          </a:prstGeom>
          <a:noFill/>
          <a:ln w="19050">
            <a:solidFill>
              <a:srgbClr val="6366F1"/>
            </a:solidFill>
            <a:prstDash val="dash"/>
          </a:ln>
        </p:spPr>
      </p:sp>
      <p:sp>
        <p:nvSpPr>
          <p:cNvPr id="30" name="Shape 24"/>
          <p:cNvSpPr/>
          <p:nvPr/>
        </p:nvSpPr>
        <p:spPr>
          <a:xfrm>
            <a:off x="3566160" y="2788920"/>
            <a:ext cx="0" cy="228600"/>
          </a:xfrm>
          <a:prstGeom prst="line">
            <a:avLst/>
          </a:prstGeom>
          <a:noFill/>
          <a:ln w="19050">
            <a:solidFill>
              <a:srgbClr val="6366F1"/>
            </a:solidFill>
            <a:prstDash val="dash"/>
          </a:ln>
        </p:spPr>
      </p:sp>
      <p:sp>
        <p:nvSpPr>
          <p:cNvPr id="31" name="Shape 25"/>
          <p:cNvSpPr/>
          <p:nvPr/>
        </p:nvSpPr>
        <p:spPr>
          <a:xfrm>
            <a:off x="5577840" y="2788920"/>
            <a:ext cx="0" cy="228600"/>
          </a:xfrm>
          <a:prstGeom prst="line">
            <a:avLst/>
          </a:prstGeom>
          <a:noFill/>
          <a:ln w="19050">
            <a:solidFill>
              <a:srgbClr val="6366F1"/>
            </a:solidFill>
            <a:prstDash val="dash"/>
          </a:ln>
        </p:spPr>
      </p:sp>
      <p:sp>
        <p:nvSpPr>
          <p:cNvPr id="32" name="Shape 26"/>
          <p:cNvSpPr/>
          <p:nvPr/>
        </p:nvSpPr>
        <p:spPr>
          <a:xfrm>
            <a:off x="7589520" y="2788920"/>
            <a:ext cx="0" cy="228600"/>
          </a:xfrm>
          <a:prstGeom prst="line">
            <a:avLst/>
          </a:prstGeom>
          <a:noFill/>
          <a:ln w="19050">
            <a:solidFill>
              <a:srgbClr val="6366F1"/>
            </a:solidFill>
            <a:prstDash val="dash"/>
          </a:ln>
        </p:spPr>
      </p:sp>
      <p:sp>
        <p:nvSpPr>
          <p:cNvPr id="33" name="Shape 27"/>
          <p:cNvSpPr/>
          <p:nvPr/>
        </p:nvSpPr>
        <p:spPr>
          <a:xfrm>
            <a:off x="731520" y="3063240"/>
            <a:ext cx="7680960" cy="640080"/>
          </a:xfrm>
          <a:prstGeom prst="rect">
            <a:avLst/>
          </a:prstGeom>
          <a:solidFill>
            <a:srgbClr val="6366F1"/>
          </a:solidFill>
          <a:ln/>
          <a:effectLst>
            <a:outerShdw sx="100000" sy="100000" kx="0" ky="0" algn="bl" rotWithShape="0" blurRad="152400" dist="63500" dir="8100000">
              <a:srgbClr val="000000">
                <a:alpha val="35000"/>
              </a:srgbClr>
            </a:outerShdw>
          </a:effectLst>
        </p:spPr>
      </p:sp>
      <p:pic>
        <p:nvPicPr>
          <p:cNvPr id="34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280" y="3200400"/>
            <a:ext cx="365760" cy="365760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1645920" y="30632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 LAYER</a:t>
            </a:r>
            <a:endParaRPr lang="en-US" sz="1600" dirty="0"/>
          </a:p>
        </p:txBody>
      </p:sp>
      <p:sp>
        <p:nvSpPr>
          <p:cNvPr id="36" name="Text 29"/>
          <p:cNvSpPr/>
          <p:nvPr/>
        </p:nvSpPr>
        <p:spPr>
          <a:xfrm>
            <a:off x="4572000" y="306324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Absorbs · Synthesizes · Routes</a:t>
            </a:r>
            <a:endParaRPr lang="en-US" sz="1100" dirty="0"/>
          </a:p>
        </p:txBody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43400" y="3794760"/>
            <a:ext cx="457200" cy="320040"/>
          </a:xfrm>
          <a:prstGeom prst="rect">
            <a:avLst/>
          </a:prstGeom>
        </p:spPr>
      </p:pic>
      <p:sp>
        <p:nvSpPr>
          <p:cNvPr id="38" name="Shape 30"/>
          <p:cNvSpPr/>
          <p:nvPr/>
        </p:nvSpPr>
        <p:spPr>
          <a:xfrm>
            <a:off x="2286000" y="4160520"/>
            <a:ext cx="4572000" cy="64008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39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0320" y="4297680"/>
            <a:ext cx="365760" cy="365760"/>
          </a:xfrm>
          <a:prstGeom prst="rect">
            <a:avLst/>
          </a:prstGeom>
        </p:spPr>
      </p:pic>
      <p:sp>
        <p:nvSpPr>
          <p:cNvPr id="40" name="Text 31"/>
          <p:cNvSpPr/>
          <p:nvPr/>
        </p:nvSpPr>
        <p:spPr>
          <a:xfrm>
            <a:off x="3017520" y="416052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Organizational Insight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Managers see what's happening.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i="1" dirty="0">
                <a:solidFill>
                  <a:srgbClr val="34D3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Right now.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640080" y="1645920"/>
            <a:ext cx="3657600" cy="25603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640080" y="1645920"/>
            <a:ext cx="36576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828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194560" y="2194560"/>
            <a:ext cx="548640" cy="548640"/>
          </a:xfrm>
          <a:prstGeom prst="ellipse">
            <a:avLst/>
          </a:prstGeom>
          <a:solidFill>
            <a:srgbClr val="DC2626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31720" y="2331720"/>
            <a:ext cx="274320" cy="274320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05840" y="2880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 for weekly reports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1005840" y="317296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filtered through layers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005840" y="3465576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3–8 person span of control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1005840" y="3758184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  </a:t>
            </a:r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meetings to sync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846320" y="1645920"/>
            <a:ext cx="3657600" cy="25603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4846320" y="1645920"/>
            <a:ext cx="36576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6" name="Text 13"/>
          <p:cNvSpPr/>
          <p:nvPr/>
        </p:nvSpPr>
        <p:spPr>
          <a:xfrm>
            <a:off x="4846320" y="18288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spc="400" kern="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6400800" y="2194560"/>
            <a:ext cx="548640" cy="548640"/>
          </a:xfrm>
          <a:prstGeom prst="ellipse">
            <a:avLst/>
          </a:prstGeom>
          <a:solidFill>
            <a:srgbClr val="10B98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960" y="2331720"/>
            <a:ext cx="274320" cy="274320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5212080" y="2880360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it live, as it happens</a:t>
            </a:r>
            <a:endParaRPr lang="en-US" sz="1200" dirty="0"/>
          </a:p>
        </p:txBody>
      </p:sp>
      <p:sp>
        <p:nvSpPr>
          <p:cNvPr id="20" name="Text 16"/>
          <p:cNvSpPr/>
          <p:nvPr/>
        </p:nvSpPr>
        <p:spPr>
          <a:xfrm>
            <a:off x="5212080" y="3172968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Complete, unfiltered visibility</a:t>
            </a:r>
            <a:endParaRPr lang="en-US" sz="1200" dirty="0"/>
          </a:p>
        </p:txBody>
      </p:sp>
      <p:sp>
        <p:nvSpPr>
          <p:cNvPr id="21" name="Text 17"/>
          <p:cNvSpPr/>
          <p:nvPr/>
        </p:nvSpPr>
        <p:spPr>
          <a:xfrm>
            <a:off x="5212080" y="3465576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span of awareness</a:t>
            </a:r>
            <a:endParaRPr lang="en-US" sz="1200" dirty="0"/>
          </a:p>
        </p:txBody>
      </p:sp>
      <p:sp>
        <p:nvSpPr>
          <p:cNvPr id="22" name="Text 18"/>
          <p:cNvSpPr/>
          <p:nvPr/>
        </p:nvSpPr>
        <p:spPr>
          <a:xfrm>
            <a:off x="5212080" y="3758184"/>
            <a:ext cx="3108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2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Sync happens automatically</a:t>
            </a:r>
            <a:endParaRPr lang="en-US" sz="1200" dirty="0"/>
          </a:p>
        </p:txBody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2743200"/>
            <a:ext cx="365760" cy="365760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457200" y="43891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34D39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information lost through layers.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E1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1F5F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Transformation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640080" y="1188720"/>
            <a:ext cx="3657600" cy="30175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2148840" y="1463040"/>
            <a:ext cx="640080" cy="640080"/>
          </a:xfrm>
          <a:prstGeom prst="ellipse">
            <a:avLst/>
          </a:prstGeom>
          <a:solidFill>
            <a:srgbClr val="64748B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08860" y="1623060"/>
            <a:ext cx="320040" cy="32004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40080" y="2194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HIERARCHY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640080" y="24688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2,000 years old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1005840" y="283464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Span of control: 3–8 people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1005840" y="3090672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routed through humans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1005840" y="3346704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Layers slow everything down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1005840" y="3602736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wait for reports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1005840" y="3858768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Middle management as relays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846320" y="1188720"/>
            <a:ext cx="3657600" cy="3017520"/>
          </a:xfrm>
          <a:prstGeom prst="rect">
            <a:avLst/>
          </a:prstGeom>
          <a:solidFill>
            <a:srgbClr val="161B2E"/>
          </a:solidFill>
          <a:ln/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355080" y="1463040"/>
            <a:ext cx="640080" cy="640080"/>
          </a:xfrm>
          <a:prstGeom prst="ellipse">
            <a:avLst/>
          </a:prstGeom>
          <a:solidFill>
            <a:srgbClr val="6366F1"/>
          </a:solidFill>
          <a:ln/>
          <a:effectLst>
            <a:outerShdw sx="100000" sy="100000" kx="0" ky="0" algn="bl" rotWithShape="0" blurRad="127000" dist="50800" dir="8100000">
              <a:srgbClr val="000000">
                <a:alpha val="30000"/>
              </a:srgbClr>
            </a:outerShdw>
          </a:effectLst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100" y="1623060"/>
            <a:ext cx="320040" cy="32004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4846320" y="21945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spc="400" kern="0" dirty="0">
                <a:solidFill>
                  <a:srgbClr val="818C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INTELLIGENCE</a:t>
            </a:r>
            <a:endParaRPr lang="en-US" sz="1300" dirty="0"/>
          </a:p>
        </p:txBody>
      </p:sp>
      <p:sp>
        <p:nvSpPr>
          <p:cNvPr id="17" name="Text 13"/>
          <p:cNvSpPr/>
          <p:nvPr/>
        </p:nvSpPr>
        <p:spPr>
          <a:xfrm>
            <a:off x="4846320" y="24688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Starting now</a:t>
            </a:r>
            <a:endParaRPr lang="en-US" sz="1000" dirty="0"/>
          </a:p>
        </p:txBody>
      </p:sp>
      <p:sp>
        <p:nvSpPr>
          <p:cNvPr id="18" name="Text 14"/>
          <p:cNvSpPr/>
          <p:nvPr/>
        </p:nvSpPr>
        <p:spPr>
          <a:xfrm>
            <a:off x="5212080" y="2834640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</a:t>
            </a:r>
            <a:pPr indent="0" marL="0"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Unlimited span of awareness</a:t>
            </a:r>
            <a:endParaRPr lang="en-US" sz="1100" dirty="0"/>
          </a:p>
        </p:txBody>
      </p:sp>
      <p:sp>
        <p:nvSpPr>
          <p:cNvPr id="19" name="Text 15"/>
          <p:cNvSpPr/>
          <p:nvPr/>
        </p:nvSpPr>
        <p:spPr>
          <a:xfrm>
            <a:off x="5212080" y="3090672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</a:t>
            </a:r>
            <a:pPr indent="0" marL="0"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Information flows directly</a:t>
            </a:r>
            <a:endParaRPr lang="en-US" sz="1100" dirty="0"/>
          </a:p>
        </p:txBody>
      </p:sp>
      <p:sp>
        <p:nvSpPr>
          <p:cNvPr id="20" name="Text 16"/>
          <p:cNvSpPr/>
          <p:nvPr/>
        </p:nvSpPr>
        <p:spPr>
          <a:xfrm>
            <a:off x="5212080" y="3346704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</a:t>
            </a:r>
            <a:pPr indent="0" marL="0"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synchronization</a:t>
            </a:r>
            <a:endParaRPr lang="en-US" sz="1100" dirty="0"/>
          </a:p>
        </p:txBody>
      </p:sp>
      <p:sp>
        <p:nvSpPr>
          <p:cNvPr id="21" name="Text 17"/>
          <p:cNvSpPr/>
          <p:nvPr/>
        </p:nvSpPr>
        <p:spPr>
          <a:xfrm>
            <a:off x="5212080" y="3602736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</a:t>
            </a:r>
            <a:pPr indent="0" marL="0"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Managers see live</a:t>
            </a:r>
            <a:endParaRPr lang="en-US" sz="1100" dirty="0"/>
          </a:p>
        </p:txBody>
      </p:sp>
      <p:sp>
        <p:nvSpPr>
          <p:cNvPr id="22" name="Text 18"/>
          <p:cNvSpPr/>
          <p:nvPr/>
        </p:nvSpPr>
        <p:spPr>
          <a:xfrm>
            <a:off x="5212080" y="3858768"/>
            <a:ext cx="3108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 </a:t>
            </a:r>
            <a:pPr indent="0" marL="0">
              <a:buNone/>
            </a:pPr>
            <a:r>
              <a:rPr lang="en-US" sz="1100" dirty="0">
                <a:solidFill>
                  <a:srgbClr val="F1F5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empowered, not managed</a:t>
            </a:r>
            <a:endParaRPr lang="en-US" sz="1100" dirty="0"/>
          </a:p>
        </p:txBody>
      </p:sp>
      <p:pic>
        <p:nvPicPr>
          <p:cNvPr id="2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34840" y="2514600"/>
            <a:ext cx="365760" cy="365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Hierarchy to Intelligence</dc:title>
  <dc:subject>PptxGenJS Presentation</dc:subject>
  <dc:creator>Alex Gladstein</dc:creator>
  <cp:lastModifiedBy>Alex Gladstein</cp:lastModifiedBy>
  <cp:revision>1</cp:revision>
  <dcterms:created xsi:type="dcterms:W3CDTF">2026-07-15T03:44:11Z</dcterms:created>
  <dcterms:modified xsi:type="dcterms:W3CDTF">2026-07-15T03:44:11Z</dcterms:modified>
</cp:coreProperties>
</file>